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BE706B-86C0-438F-8A78-6675D8B3A837}" v="71" dt="2021-12-07T16:59:33.2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AD179A-F18F-45E8-B50F-40AB0675F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EAF39F3-6002-40EF-BC10-3D66170E1B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DF6DB4A-5256-4E30-AB87-3EBCC532B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DEEDC0-9F97-4B20-BF5C-9CC6B8917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1B3051-B415-4A7D-B33C-2BB36F641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507694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114905-B124-47BD-9988-30360F43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5A607EF-A6E7-4251-925F-17B898351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6F90BA-A5D9-43A6-8634-745C272F4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77E92DD-6B36-4982-BEBC-A40639364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BEE134-6AD4-4CC0-8A59-742DB3D1D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77691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EE23B17-4F3F-4E08-9F81-5C4877D8DA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46D1982-71FA-4984-90C9-83FDD6220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85D793-5F0C-4204-A5FB-1A8503308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BFE075-0610-49B4-80C6-76C8D1D39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A2A9AC-B5AB-4F82-9A3F-DD88D289B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319936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FB49B8-855F-4724-B33A-02FF8D931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D77676-211E-434A-9085-8E221FD8E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5FA6AF7-5FC6-437F-A26E-F23E618AE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707CB9-88A6-421A-B49E-F22EE0064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33657E-CEB5-4AED-98D0-5BEC97F17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294671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1FF26-5A8A-4826-BEC9-50C2CDF4D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8BB4A73-D0FD-47C0-B83B-0AC463782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D9FE98E-A56E-4415-83FD-800865813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5F54D3-6FAE-4CED-8ED1-6291BA40D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81561C-6820-42CB-B6F7-6FEF1539F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244963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C20B2-ECB7-473E-B2AA-377CAC5F5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26D8F0-5259-460D-A2E5-E9AF0ECAA6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BF7F69D-8F92-4AD6-B0F1-FFA287E5F6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DEB1723-32D8-4F15-B8B2-397C98F1B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D84DBBE-EC16-43FC-A45F-9CEF0BC7A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AA817FA-18C9-4099-86A3-176E9736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108086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FC8A77-9640-4F34-8C83-513DAFDB5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17115D-D0C7-4479-9360-E9F8C469E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9F5EC6-DE12-424E-A703-2DB53F7FE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F364F2E-34C1-4B3F-BB05-8186384673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4B9CFB5-8456-4DF2-A7D9-60B909C800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F26EA4D-9DCB-4F13-A1EE-28E7B479C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DE03819-3F37-484E-AFE3-306460DA9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712A123-A595-4D66-9339-52A898D9D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869680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46E023-4BCC-49BB-A9E9-A78D8FA5C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F39C481-86E5-4E2D-88D3-ACFAEDD6B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1DD921-AB52-4D74-9A25-80F55428D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9E0E28A-9242-429C-A4BB-13B5C4D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505985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ADE703A-C600-4FA5-ABF3-91B05F9EC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7810A63-9B42-41B0-A6F1-84D8F2DDA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74586D1-F174-44C7-8ACA-5C1E5331A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836712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686B3F-1889-4E56-8087-B0523E6E8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0691FA-D291-4DFA-A8DD-7EB22D43C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5C29092-6E3D-47A5-AA24-B125FB38E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D489C08-8AD5-4EB4-A0A9-C3F1F155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3F1BA85-3BC1-452B-9150-AF7ED4FA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A279ED0-B01B-45CC-A067-2B20ABB90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729798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CDC8A3-4A9D-48CA-B5A7-732BD259E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38C831-C7D0-40E9-A7E3-66B32F47DE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D5CBB90-A72B-4794-9095-1477A77FFD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774F07C-EA1C-4367-AE5D-1E8D00C6F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7E628C-05A6-4F5B-810E-E292B7E9C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DC8CF95-6C82-446C-9211-3DF89CF94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58800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1E200C3-C739-4779-A044-F56648A63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A76DC3-9CBC-456D-8073-023991441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058B56-E9B9-4E26-8E8C-4E37289CA8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49DDE-5967-4D57-9EEA-632FE1217BDB}" type="datetimeFigureOut">
              <a:rPr lang="es-US" smtClean="0"/>
              <a:t>12/8/2021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95B144-16F2-4BAB-A432-7CF9D9A49D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ADFF78-C2BC-4B69-A36D-F218B91630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9778C-EE3D-428F-B3F2-547D36FFD84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839912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2F3133-091B-4B56-8032-7CCB0A680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379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EE2A760-E721-4871-AADF-DD2558EA1C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s-US" dirty="0">
                <a:solidFill>
                  <a:srgbClr val="FFFFFF"/>
                </a:solidFill>
              </a:rPr>
              <a:t>El Modelo SIR, su uso para modelado de enfermedades, y el ataque de los </a:t>
            </a:r>
            <a:r>
              <a:rPr lang="es-US" dirty="0" err="1">
                <a:solidFill>
                  <a:srgbClr val="FFFFFF"/>
                </a:solidFill>
              </a:rPr>
              <a:t>zombies</a:t>
            </a:r>
            <a:endParaRPr lang="es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7508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85016AEC-0320-4ED0-8ECB-FE11DDDFE1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F9ADD32-EA16-4196-8945-1D600938D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31" y="4233675"/>
            <a:ext cx="4424430" cy="2015774"/>
          </a:xfrm>
        </p:spPr>
        <p:txBody>
          <a:bodyPr>
            <a:normAutofit/>
          </a:bodyPr>
          <a:lstStyle/>
          <a:p>
            <a:r>
              <a:rPr lang="es-US" sz="4000"/>
              <a:t>Las siglas del Modelo SIR</a:t>
            </a:r>
            <a:br>
              <a:rPr lang="es-US" sz="4000"/>
            </a:br>
            <a:endParaRPr lang="es-US" sz="4000"/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C70C3B59-DE2C-4611-8148-812575C5C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BB1EA2C-D084-4FF9-B97D-1D94F4166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531" y="905630"/>
            <a:ext cx="9892861" cy="3042056"/>
          </a:xfrm>
          <a:prstGeom prst="rect">
            <a:avLst/>
          </a:prstGeom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4D86B5-EA40-4A4C-BC34-3F455F577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3" y="4212709"/>
            <a:ext cx="5160457" cy="203674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US" sz="1300" dirty="0"/>
              <a:t>	Susceptible: Personas que aun pueden ser infectadas, </a:t>
            </a:r>
          </a:p>
          <a:p>
            <a:pPr marL="0" indent="0">
              <a:buNone/>
            </a:pPr>
            <a:r>
              <a:rPr lang="es-US" sz="1300" dirty="0"/>
              <a:t>	i.e. “sanos”</a:t>
            </a:r>
          </a:p>
          <a:p>
            <a:pPr marL="0" indent="0">
              <a:buNone/>
            </a:pPr>
            <a:r>
              <a:rPr lang="es-US" sz="1300" dirty="0"/>
              <a:t>	</a:t>
            </a:r>
          </a:p>
          <a:p>
            <a:pPr marL="0" indent="0">
              <a:buNone/>
            </a:pPr>
            <a:r>
              <a:rPr lang="es-US" sz="1300" dirty="0"/>
              <a:t>	</a:t>
            </a:r>
            <a:r>
              <a:rPr lang="es-US" sz="1300" dirty="0" err="1"/>
              <a:t>Infected</a:t>
            </a:r>
            <a:r>
              <a:rPr lang="es-US" sz="1300" dirty="0"/>
              <a:t>: Personas con la enfermedad</a:t>
            </a:r>
          </a:p>
          <a:p>
            <a:pPr marL="0" indent="0">
              <a:buNone/>
            </a:pPr>
            <a:r>
              <a:rPr lang="es-US" sz="1300" dirty="0"/>
              <a:t>	</a:t>
            </a:r>
          </a:p>
          <a:p>
            <a:pPr marL="0" indent="0">
              <a:buNone/>
            </a:pPr>
            <a:r>
              <a:rPr lang="es-US" sz="1300" dirty="0"/>
              <a:t>	</a:t>
            </a:r>
            <a:r>
              <a:rPr lang="es-US" sz="1300" dirty="0" err="1"/>
              <a:t>Recovered</a:t>
            </a:r>
            <a:r>
              <a:rPr lang="es-US" sz="1300" dirty="0"/>
              <a:t>: Personas que ya tienen inmunidad, ya sea por 	inmunidad dada después de la infección, o por vacuna</a:t>
            </a:r>
          </a:p>
        </p:txBody>
      </p:sp>
    </p:spTree>
    <p:extLst>
      <p:ext uri="{BB962C8B-B14F-4D97-AF65-F5344CB8AC3E}">
        <p14:creationId xmlns:p14="http://schemas.microsoft.com/office/powerpoint/2010/main" val="2526649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8EF3D04-7399-41F5-A38E-3C1717B692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6B9AE48-AB94-40BE-A048-5FE350107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s-US" sz="3600" dirty="0"/>
              <a:t>Notación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FD739D1-B87C-411B-96A4-E05885CFB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es-US" sz="1800"/>
              <a:t>Entonces, podemos tener una población N=1000, y sabemos que existen 400 enfermos en el tiempo t (por ejemplo, en el día 7, t=7); entonces se denota:</a:t>
            </a:r>
          </a:p>
          <a:p>
            <a:pPr marL="0" indent="0">
              <a:buNone/>
            </a:pPr>
            <a:r>
              <a:rPr lang="es-US" sz="1800"/>
              <a:t>	N = 1000</a:t>
            </a:r>
          </a:p>
          <a:p>
            <a:pPr marL="0" indent="0">
              <a:buNone/>
            </a:pPr>
            <a:r>
              <a:rPr lang="es-US" sz="1800"/>
              <a:t>	S(7)=600</a:t>
            </a:r>
          </a:p>
          <a:p>
            <a:pPr marL="0" indent="0">
              <a:buNone/>
            </a:pPr>
            <a:r>
              <a:rPr lang="es-US" sz="1800"/>
              <a:t>	I(7)=400</a:t>
            </a:r>
          </a:p>
        </p:txBody>
      </p:sp>
    </p:spTree>
    <p:extLst>
      <p:ext uri="{BB962C8B-B14F-4D97-AF65-F5344CB8AC3E}">
        <p14:creationId xmlns:p14="http://schemas.microsoft.com/office/powerpoint/2010/main" val="1670709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48BB6F3-0106-422B-830B-F07C3A57C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s-US" sz="4000"/>
              <a:t>Variables de cambio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9D2BD4-C819-4FFF-85BE-10140597A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es-US" sz="1700" dirty="0"/>
              <a:t>Usando regla de 3, es relativamente fácil obtener las tasas de infección p.p. por día, la tasa de muerte y el numero de días de infección teniendo los datos de los infectados y susceptibles</a:t>
            </a:r>
          </a:p>
          <a:p>
            <a:endParaRPr lang="es-US" sz="1700" dirty="0"/>
          </a:p>
          <a:p>
            <a:r>
              <a:rPr lang="es-US" sz="1700" dirty="0"/>
              <a:t>De estos mismos números, también es posible obtener la tasa de recuperación y el numero total de personas que un infectado contagia:</a:t>
            </a:r>
          </a:p>
          <a:p>
            <a:pPr marL="0" indent="0">
              <a:buNone/>
            </a:pPr>
            <a:r>
              <a:rPr lang="es-US" sz="1700" dirty="0"/>
              <a:t>	La tasa de recuperación es 1/(Numero de días de infección)</a:t>
            </a:r>
          </a:p>
          <a:p>
            <a:pPr marL="0" indent="0">
              <a:buNone/>
            </a:pPr>
            <a:r>
              <a:rPr lang="es-US" sz="1700" dirty="0"/>
              <a:t>	La tasa de infectados p.p. total es la tasa de infectados p.p. por día * días de infección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D4EEFB3-FBD0-4559-BD6D-D331689459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449" r="9035" b="-1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46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7">
            <a:extLst>
              <a:ext uri="{FF2B5EF4-FFF2-40B4-BE49-F238E27FC236}">
                <a16:creationId xmlns:a16="http://schemas.microsoft.com/office/drawing/2014/main" id="{AAAE94E3-A7DB-4868-B1E3-E49703488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0EA775-BCCF-4BC3-B298-4A7093D65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es-US" sz="4000" dirty="0"/>
              <a:t>La magia</a:t>
            </a:r>
          </a:p>
        </p:txBody>
      </p:sp>
      <p:grpSp>
        <p:nvGrpSpPr>
          <p:cNvPr id="36" name="Group 39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43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4CCA59-F5BD-48CC-AA81-3232D5D8C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63" y="2290827"/>
            <a:ext cx="6830983" cy="4019264"/>
          </a:xfrm>
        </p:spPr>
        <p:txBody>
          <a:bodyPr anchor="ctr">
            <a:normAutofit/>
          </a:bodyPr>
          <a:lstStyle/>
          <a:p>
            <a:r>
              <a:rPr lang="es-US" sz="1800" dirty="0"/>
              <a:t>Si bien no existen formulas directas para obtener el numero de personas susceptibles e infectados a partir de N, si tenemos el numero de infectados y de susceptibles, es fácil obtener las tasas de cambio de las poblaciones:</a:t>
            </a:r>
          </a:p>
          <a:p>
            <a:endParaRPr lang="es-US" sz="1800" dirty="0"/>
          </a:p>
          <a:p>
            <a:pPr marL="0" indent="0">
              <a:buNone/>
            </a:pPr>
            <a:r>
              <a:rPr lang="es-US" sz="1800" dirty="0"/>
              <a:t>S’ = -(tasa de Infección)*I(t)*[S(t)/N]</a:t>
            </a:r>
          </a:p>
          <a:p>
            <a:pPr marL="0" indent="0">
              <a:buNone/>
            </a:pPr>
            <a:r>
              <a:rPr lang="es-US" sz="1800" dirty="0"/>
              <a:t>I’ = +(tasa de infección)*I(t)*[S(t)/N] * [tasa de recuperación*I(t)]</a:t>
            </a:r>
          </a:p>
          <a:p>
            <a:pPr marL="0" indent="0">
              <a:buNone/>
            </a:pPr>
            <a:r>
              <a:rPr lang="es-US" sz="1800" dirty="0"/>
              <a:t>R’ = (tasa de recuperación)*I(t)</a:t>
            </a:r>
          </a:p>
          <a:p>
            <a:pPr marL="0" indent="0">
              <a:buNone/>
            </a:pPr>
            <a:endParaRPr lang="es-US" sz="1800" dirty="0"/>
          </a:p>
          <a:p>
            <a:r>
              <a:rPr lang="es-US" sz="1800" dirty="0"/>
              <a:t>Y como sabemos, “tasa de cambio” es otra forma de llamar a las derivadas; estamos haciendo ecuaciones diferenciales. La idea es hacerlo hasta encontrar estabilidad (</a:t>
            </a:r>
            <a:r>
              <a:rPr lang="es-US" sz="1800" dirty="0" err="1"/>
              <a:t>ie</a:t>
            </a:r>
            <a:r>
              <a:rPr lang="es-US" sz="1800" dirty="0"/>
              <a:t>, tasas de cambio 0)</a:t>
            </a:r>
            <a:endParaRPr lang="es-US" sz="1600" dirty="0"/>
          </a:p>
        </p:txBody>
      </p:sp>
      <p:sp>
        <p:nvSpPr>
          <p:cNvPr id="39" name="Rectangle 45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 descr="Texto, Carta&#10;&#10;Descripción generada automáticamente">
            <a:extLst>
              <a:ext uri="{FF2B5EF4-FFF2-40B4-BE49-F238E27FC236}">
                <a16:creationId xmlns:a16="http://schemas.microsoft.com/office/drawing/2014/main" id="{022F8188-06B9-46DE-9B85-9798EC5DD4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3695" y="581892"/>
            <a:ext cx="3076889" cy="2518756"/>
          </a:xfrm>
          <a:prstGeom prst="rect">
            <a:avLst/>
          </a:prstGeom>
        </p:spPr>
      </p:pic>
      <p:sp>
        <p:nvSpPr>
          <p:cNvPr id="45" name="Rectangle 49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2974119-E375-40A3-B027-D0F613F08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" b="3065"/>
          <a:stretch/>
        </p:blipFill>
        <p:spPr>
          <a:xfrm>
            <a:off x="7982061" y="3707894"/>
            <a:ext cx="2598292" cy="251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224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E9A6185-22E7-4C1A-8984-BDD24020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6198" b="857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DDA8B2A-F834-4546-8122-03842CE8E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US" dirty="0">
                <a:solidFill>
                  <a:srgbClr val="FFFFFF"/>
                </a:solidFill>
              </a:rPr>
              <a:t>Modelado de una Infección </a:t>
            </a:r>
            <a:r>
              <a:rPr lang="es-US" dirty="0" err="1">
                <a:solidFill>
                  <a:srgbClr val="FFFFFF"/>
                </a:solidFill>
              </a:rPr>
              <a:t>Zombie</a:t>
            </a:r>
            <a:r>
              <a:rPr lang="es-US" dirty="0">
                <a:solidFill>
                  <a:srgbClr val="FFFFFF"/>
                </a:solidFill>
              </a:rPr>
              <a:t>, por Canadienses ociosos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863FE1-F4D4-473F-9A17-977991D82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S" dirty="0">
                <a:solidFill>
                  <a:srgbClr val="FFFFFF"/>
                </a:solidFill>
              </a:rPr>
              <a:t>Un articulo llamado “” toma la idea del modelo SIR y la modifica, con ciertos cambios para simular una infección </a:t>
            </a:r>
            <a:r>
              <a:rPr lang="es-US" dirty="0" err="1">
                <a:solidFill>
                  <a:srgbClr val="FFFFFF"/>
                </a:solidFill>
              </a:rPr>
              <a:t>zombie</a:t>
            </a:r>
            <a:r>
              <a:rPr lang="es-US" dirty="0">
                <a:solidFill>
                  <a:srgbClr val="FFFFFF"/>
                </a:solidFill>
              </a:rPr>
              <a:t>: En lugar de que R sea “Recuperados”, son “Removidos” (muertos que no obtienen inmunidad), los cuales pueden revivir como </a:t>
            </a:r>
            <a:r>
              <a:rPr lang="es-US" dirty="0" err="1">
                <a:solidFill>
                  <a:srgbClr val="FFFFFF"/>
                </a:solidFill>
              </a:rPr>
              <a:t>zombies</a:t>
            </a:r>
            <a:r>
              <a:rPr lang="es-US" dirty="0">
                <a:solidFill>
                  <a:srgbClr val="FFFFFF"/>
                </a:solidFill>
              </a:rPr>
              <a:t>.</a:t>
            </a:r>
          </a:p>
          <a:p>
            <a:pPr marL="0" indent="0">
              <a:buNone/>
            </a:pPr>
            <a:endParaRPr lang="es-US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s-US" dirty="0">
                <a:solidFill>
                  <a:srgbClr val="FFFFFF"/>
                </a:solidFill>
              </a:rPr>
              <a:t>El mismo articulo toma 4 escenarios: Básico, con Infección Latente, con cuarentena y con cura.</a:t>
            </a:r>
          </a:p>
        </p:txBody>
      </p:sp>
    </p:spTree>
    <p:extLst>
      <p:ext uri="{BB962C8B-B14F-4D97-AF65-F5344CB8AC3E}">
        <p14:creationId xmlns:p14="http://schemas.microsoft.com/office/powerpoint/2010/main" val="3247795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izarrón blanco en la mano&#10;&#10;Descripción generada automáticamente con confianza media">
            <a:extLst>
              <a:ext uri="{FF2B5EF4-FFF2-40B4-BE49-F238E27FC236}">
                <a16:creationId xmlns:a16="http://schemas.microsoft.com/office/drawing/2014/main" id="{1F9F0061-B7B3-4A87-96BB-EBE03B65D1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36" r="22337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AB0BD96-7B3C-4E06-84DD-548091668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pPr algn="ctr"/>
            <a:r>
              <a:rPr lang="es-US" dirty="0"/>
              <a:t>Formulas de cambio modificadas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DEA1D5-B266-44CF-ACD0-CA8F963B0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r>
              <a:rPr lang="es-US" sz="2000" dirty="0">
                <a:latin typeface="Arial" panose="020B0604020202020204" pitchFamily="34" charset="0"/>
              </a:rPr>
              <a:t>S’ = (Natalidad) – (Infección)*S*Z – (Muerte Natural)*S</a:t>
            </a:r>
          </a:p>
          <a:p>
            <a:endParaRPr lang="es-US" sz="2000" dirty="0">
              <a:latin typeface="Arial" panose="020B0604020202020204" pitchFamily="34" charset="0"/>
            </a:endParaRPr>
          </a:p>
          <a:p>
            <a:r>
              <a:rPr lang="es-US" sz="2000" dirty="0">
                <a:latin typeface="Arial" panose="020B0604020202020204" pitchFamily="34" charset="0"/>
              </a:rPr>
              <a:t>Z’ = (Infección)*S*Z + (Resurrección)*R – (Asesinato)*S*Z</a:t>
            </a:r>
          </a:p>
          <a:p>
            <a:endParaRPr lang="es-US" sz="2000" dirty="0">
              <a:latin typeface="Arial" panose="020B0604020202020204" pitchFamily="34" charset="0"/>
            </a:endParaRPr>
          </a:p>
          <a:p>
            <a:r>
              <a:rPr lang="es-US" sz="2000" dirty="0">
                <a:latin typeface="Arial" panose="020B0604020202020204" pitchFamily="34" charset="0"/>
              </a:rPr>
              <a:t>R’ = (Muerte Natural)*S + (Asesinato)*S*Z – (Resurrección)*R</a:t>
            </a:r>
          </a:p>
        </p:txBody>
      </p:sp>
    </p:spTree>
    <p:extLst>
      <p:ext uri="{BB962C8B-B14F-4D97-AF65-F5344CB8AC3E}">
        <p14:creationId xmlns:p14="http://schemas.microsoft.com/office/powerpoint/2010/main" val="2701165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CCDA61B-BDDA-4283-854A-B789D54A8B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992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3866644-25FC-4DA1-860D-381BB766F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s-US" sz="4000" dirty="0">
                <a:solidFill>
                  <a:srgbClr val="FFFFFF"/>
                </a:solidFill>
              </a:rPr>
              <a:t>Algunas diferencias entre una pandemia normal y una infección </a:t>
            </a:r>
            <a:r>
              <a:rPr lang="es-US" sz="4000" dirty="0" err="1">
                <a:solidFill>
                  <a:srgbClr val="FFFFFF"/>
                </a:solidFill>
              </a:rPr>
              <a:t>zombie</a:t>
            </a:r>
            <a:endParaRPr lang="es-US" sz="4000" dirty="0">
              <a:solidFill>
                <a:srgbClr val="FFFFFF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074CF6-01C8-4215-8CA0-84E3C9BBF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s-US" sz="1600" dirty="0">
                <a:solidFill>
                  <a:srgbClr val="FFFFFF"/>
                </a:solidFill>
              </a:rPr>
              <a:t>Los </a:t>
            </a:r>
            <a:r>
              <a:rPr lang="es-US" sz="1600" dirty="0" err="1">
                <a:solidFill>
                  <a:srgbClr val="FFFFFF"/>
                </a:solidFill>
              </a:rPr>
              <a:t>zombies</a:t>
            </a:r>
            <a:r>
              <a:rPr lang="es-US" sz="1600" dirty="0">
                <a:solidFill>
                  <a:srgbClr val="FFFFFF"/>
                </a:solidFill>
              </a:rPr>
              <a:t> no obtienen inmunidad natural (i.e. los días de infección son permanentes); solo pueden morir.</a:t>
            </a:r>
          </a:p>
          <a:p>
            <a:r>
              <a:rPr lang="es-US" sz="1600" dirty="0">
                <a:solidFill>
                  <a:srgbClr val="FFFFFF"/>
                </a:solidFill>
              </a:rPr>
              <a:t>Los </a:t>
            </a:r>
            <a:r>
              <a:rPr lang="es-US" sz="1600" dirty="0" err="1">
                <a:solidFill>
                  <a:srgbClr val="FFFFFF"/>
                </a:solidFill>
              </a:rPr>
              <a:t>zombies</a:t>
            </a:r>
            <a:r>
              <a:rPr lang="es-US" sz="1600" dirty="0">
                <a:solidFill>
                  <a:srgbClr val="FFFFFF"/>
                </a:solidFill>
              </a:rPr>
              <a:t> son activamente hostiles, mientras que los infectados pueden cooperar con medidas preventivas</a:t>
            </a:r>
          </a:p>
          <a:p>
            <a:r>
              <a:rPr lang="es-US" sz="1600" dirty="0">
                <a:solidFill>
                  <a:srgbClr val="FFFFFF"/>
                </a:solidFill>
              </a:rPr>
              <a:t>La infección </a:t>
            </a:r>
            <a:r>
              <a:rPr lang="es-US" sz="1600" dirty="0" err="1">
                <a:solidFill>
                  <a:srgbClr val="FFFFFF"/>
                </a:solidFill>
              </a:rPr>
              <a:t>zombie</a:t>
            </a:r>
            <a:r>
              <a:rPr lang="es-US" sz="1600" dirty="0">
                <a:solidFill>
                  <a:srgbClr val="FFFFFF"/>
                </a:solidFill>
              </a:rPr>
              <a:t> es obvia a la vista</a:t>
            </a:r>
          </a:p>
          <a:p>
            <a:r>
              <a:rPr lang="es-US" sz="1600" dirty="0">
                <a:solidFill>
                  <a:srgbClr val="FFFFFF"/>
                </a:solidFill>
              </a:rPr>
              <a:t>La transmisión del virus activo en personas vivas es por medio de heridas, mientras que las pandemias suelen ser transmitidas por la respiración y contacto</a:t>
            </a:r>
          </a:p>
          <a:p>
            <a:r>
              <a:rPr lang="es-US" sz="1600" dirty="0">
                <a:solidFill>
                  <a:srgbClr val="FFFFFF"/>
                </a:solidFill>
              </a:rPr>
              <a:t>No es posible que exista la coexistencia entre infectados </a:t>
            </a:r>
            <a:r>
              <a:rPr lang="es-US" sz="1600" dirty="0" err="1">
                <a:solidFill>
                  <a:srgbClr val="FFFFFF"/>
                </a:solidFill>
              </a:rPr>
              <a:t>zombies</a:t>
            </a:r>
            <a:r>
              <a:rPr lang="es-US" sz="1600" dirty="0">
                <a:solidFill>
                  <a:srgbClr val="FFFFFF"/>
                </a:solidFill>
              </a:rPr>
              <a:t> y sanos</a:t>
            </a:r>
          </a:p>
          <a:p>
            <a:r>
              <a:rPr lang="es-US" sz="1600" dirty="0">
                <a:solidFill>
                  <a:srgbClr val="FFFFFF"/>
                </a:solidFill>
              </a:rPr>
              <a:t>¡Los muertos pueden revivir como </a:t>
            </a:r>
            <a:r>
              <a:rPr lang="es-US" sz="1600" dirty="0" err="1">
                <a:solidFill>
                  <a:srgbClr val="FFFFFF"/>
                </a:solidFill>
              </a:rPr>
              <a:t>zombies</a:t>
            </a:r>
            <a:r>
              <a:rPr lang="es-US" sz="1600" dirty="0">
                <a:solidFill>
                  <a:srgbClr val="FFFFFF"/>
                </a:solidFill>
              </a:rPr>
              <a:t>!</a:t>
            </a:r>
          </a:p>
          <a:p>
            <a:endParaRPr lang="es-US" sz="1600" dirty="0">
              <a:solidFill>
                <a:srgbClr val="FFFFFF"/>
              </a:solidFill>
            </a:endParaRPr>
          </a:p>
          <a:p>
            <a:r>
              <a:rPr lang="es-US" sz="1600" dirty="0">
                <a:solidFill>
                  <a:srgbClr val="FFFFFF"/>
                </a:solidFill>
              </a:rPr>
              <a:t>Todas esas cosas lógicas que destruyen la diversión: Descomposición del cuerpo por calor y pichones, aunque no mueran sus heridas no curan, los </a:t>
            </a:r>
            <a:r>
              <a:rPr lang="es-US" sz="1600" dirty="0" err="1">
                <a:solidFill>
                  <a:srgbClr val="FFFFFF"/>
                </a:solidFill>
              </a:rPr>
              <a:t>zombies</a:t>
            </a:r>
            <a:r>
              <a:rPr lang="es-US" sz="1600" dirty="0">
                <a:solidFill>
                  <a:srgbClr val="FFFFFF"/>
                </a:solidFill>
              </a:rPr>
              <a:t> son incapaces de organización compleja, en Estados Unidos y lugares como Sinaloa hay mas armas que personas, etc.</a:t>
            </a:r>
          </a:p>
        </p:txBody>
      </p:sp>
    </p:spTree>
    <p:extLst>
      <p:ext uri="{BB962C8B-B14F-4D97-AF65-F5344CB8AC3E}">
        <p14:creationId xmlns:p14="http://schemas.microsoft.com/office/powerpoint/2010/main" val="164500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FB2A5AA25856F4DBA88E0B4EE733724" ma:contentTypeVersion="11" ma:contentTypeDescription="Crear nuevo documento." ma:contentTypeScope="" ma:versionID="fed22bdf6b9031520536a7d309e0e5aa">
  <xsd:schema xmlns:xsd="http://www.w3.org/2001/XMLSchema" xmlns:xs="http://www.w3.org/2001/XMLSchema" xmlns:p="http://schemas.microsoft.com/office/2006/metadata/properties" xmlns:ns3="cf61d180-ae4f-4e6f-be65-4975be801edd" xmlns:ns4="bcbdba43-4fb7-4b88-bcf8-dd63577a9338" targetNamespace="http://schemas.microsoft.com/office/2006/metadata/properties" ma:root="true" ma:fieldsID="4e183faf517a08643a182164eacf6938" ns3:_="" ns4:_="">
    <xsd:import namespace="cf61d180-ae4f-4e6f-be65-4975be801edd"/>
    <xsd:import namespace="bcbdba43-4fb7-4b88-bcf8-dd63577a933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61d180-ae4f-4e6f-be65-4975be801ed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bdba43-4fb7-4b88-bcf8-dd63577a933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1184C86-F221-4012-8408-3233A74D09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0321A3-21E3-4D58-B6CC-293906243A5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61d180-ae4f-4e6f-be65-4975be801edd"/>
    <ds:schemaRef ds:uri="bcbdba43-4fb7-4b88-bcf8-dd63577a933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AA74AE-C9D7-429D-A1FD-B23E708687D2}">
  <ds:schemaRefs>
    <ds:schemaRef ds:uri="bcbdba43-4fb7-4b88-bcf8-dd63577a9338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cf61d180-ae4f-4e6f-be65-4975be801edd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662</Words>
  <Application>Microsoft Office PowerPoint</Application>
  <PresentationFormat>Panorámica</PresentationFormat>
  <Paragraphs>46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El Modelo SIR, su uso para modelado de enfermedades, y el ataque de los zombies</vt:lpstr>
      <vt:lpstr>Las siglas del Modelo SIR </vt:lpstr>
      <vt:lpstr>Notación</vt:lpstr>
      <vt:lpstr>Variables de cambio</vt:lpstr>
      <vt:lpstr>La magia</vt:lpstr>
      <vt:lpstr>Modelado de una Infección Zombie, por Canadienses ociosos</vt:lpstr>
      <vt:lpstr>Formulas de cambio modificadas</vt:lpstr>
      <vt:lpstr>Algunas diferencias entre una pandemia normal y una infección zombie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 Modelo SIR y su uso para modelado de enfermedades</dc:title>
  <dc:creator>RUBEN ROBLES MARGUERI</dc:creator>
  <cp:lastModifiedBy>RUBEN ROBLES MARGUERI</cp:lastModifiedBy>
  <cp:revision>2</cp:revision>
  <dcterms:created xsi:type="dcterms:W3CDTF">2021-12-07T15:31:58Z</dcterms:created>
  <dcterms:modified xsi:type="dcterms:W3CDTF">2021-12-08T18:20:21Z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0x010100BFB2A5AA25856F4DBA88E0B4EE733724</vt:lpwstr>
  </property>
</Properties>
</file>

<file path=docProps/thumbnail.jpeg>
</file>